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0058400" cy="77724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lnSpc>
                <a:spcPct val="105000"/>
              </a:lnSpc>
              <a:spcBef>
                <a:spcPts val="0"/>
              </a:spcBef>
              <a:spcAft>
                <a:spcPts val="0"/>
              </a:spcAft>
            </a:pPr>
            <a:r>
              <a:rPr sz="2800" b="1" i="0">
                <a:solidFill>
                  <a:srgbClr val="1F3A5F"/>
                </a:solidFill>
                <a:latin typeface="Georgia"/>
                <a:ea typeface="Georgia"/>
                <a:cs typeface="Georgia"/>
              </a:rPr>
              <a:t>SIOP LEC 2026</a:t>
            </a:r>
          </a:p>
        </p:txBody>
      </p:sp>
      <p:sp>
        <p:nvSpPr>
          <p:cNvPr id="4" name="TextBox 3"/>
          <p:cNvSpPr txBox="1"/>
          <p:nvPr/>
        </p:nvSpPr>
        <p:spPr>
          <a:xfrm>
            <a:off x="411480" y="1175003"/>
            <a:ext cx="9235440" cy="1874519"/>
          </a:xfrm>
          <a:prstGeom prst="rect">
            <a:avLst/>
          </a:prstGeom>
          <a:noFill/>
        </p:spPr>
        <p:txBody>
          <a:bodyPr wrap="square" lIns="36576" rIns="36576" tIns="18288" bIns="18288" anchor="ctr"/>
          <a:lstStyle/>
          <a:p>
            <a:pPr algn="l">
              <a:spcAft>
                <a:spcPts val="0"/>
              </a:spcAft>
            </a:pPr>
            <a:r>
              <a:rPr sz="6600" b="1" i="0">
                <a:solidFill>
                  <a:srgbClr val="1F3A5F"/>
                </a:solidFill>
                <a:latin typeface="Segoe UI"/>
                <a:ea typeface="Segoe UI"/>
                <a:cs typeface="Segoe UI"/>
              </a:rPr>
              <a:t>THE AI PARADOX</a:t>
            </a:r>
          </a:p>
        </p:txBody>
      </p:sp>
      <p:sp>
        <p:nvSpPr>
          <p:cNvPr id="5" name="Rectangle 4"/>
          <p:cNvSpPr/>
          <p:nvPr/>
        </p:nvSpPr>
        <p:spPr>
          <a:xfrm>
            <a:off x="438912" y="3122675"/>
            <a:ext cx="3108960" cy="64008"/>
          </a:xfrm>
          <a:prstGeom prst="rect">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11480" y="3323844"/>
            <a:ext cx="9235440" cy="1234440"/>
          </a:xfrm>
          <a:prstGeom prst="rect">
            <a:avLst/>
          </a:prstGeom>
          <a:noFill/>
        </p:spPr>
        <p:txBody>
          <a:bodyPr wrap="square" lIns="36576" rIns="36576" tIns="18288" bIns="18288" anchor="t"/>
          <a:lstStyle/>
          <a:p>
            <a:pPr algn="l">
              <a:spcAft>
                <a:spcPts val="0"/>
              </a:spcAft>
            </a:pPr>
            <a:r>
              <a:rPr sz="2800" b="1" i="0">
                <a:solidFill>
                  <a:srgbClr val="2A2A2A"/>
                </a:solidFill>
                <a:latin typeface="Segoe UI"/>
                <a:ea typeface="Segoe UI"/>
                <a:cs typeface="Segoe UI"/>
              </a:rPr>
              <a:t>How Optimization May Undermine Meaningful Work</a:t>
            </a:r>
          </a:p>
        </p:txBody>
      </p:sp>
      <p:sp>
        <p:nvSpPr>
          <p:cNvPr id="7" name="TextBox 6"/>
          <p:cNvSpPr txBox="1"/>
          <p:nvPr/>
        </p:nvSpPr>
        <p:spPr>
          <a:xfrm>
            <a:off x="411480" y="4695444"/>
            <a:ext cx="9235440" cy="1463040"/>
          </a:xfrm>
          <a:prstGeom prst="rect">
            <a:avLst/>
          </a:prstGeom>
          <a:noFill/>
        </p:spPr>
        <p:txBody>
          <a:bodyPr wrap="square" lIns="36576" rIns="36576" tIns="18288" bIns="18288" anchor="t"/>
          <a:lstStyle/>
          <a:p>
            <a:pPr algn="l">
              <a:spcAft>
                <a:spcPts val="0"/>
              </a:spcAft>
            </a:pPr>
            <a:r>
              <a:rPr sz="2200" b="0" i="0">
                <a:solidFill>
                  <a:srgbClr val="2A2A2A"/>
                </a:solidFill>
                <a:latin typeface="Segoe UI"/>
                <a:ea typeface="Segoe UI"/>
                <a:cs typeface="Segoe UI"/>
              </a:rPr>
              <a:t>A two-year field study, a governed test of AI text scoring,
and ten years of nurses’ own forum talk.</a:t>
            </a:r>
          </a:p>
        </p:txBody>
      </p:sp>
      <p:sp>
        <p:nvSpPr>
          <p:cNvPr id="8" name="Rectangle 7"/>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10" name="TextBox 9"/>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R1·C1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AUTHORS</a:t>
            </a:r>
          </a:p>
          <a:p>
            <a:pPr algn="l">
              <a:lnSpc>
                <a:spcPct val="105000"/>
              </a:lnSpc>
              <a:spcBef>
                <a:spcPts val="0"/>
              </a:spcBef>
              <a:spcAft>
                <a:spcPts val="0"/>
              </a:spcAft>
            </a:pPr>
            <a:r>
              <a:rPr sz="2400" b="1" i="0">
                <a:solidFill>
                  <a:srgbClr val="1F3A5F"/>
                </a:solidFill>
                <a:latin typeface="Georgia"/>
                <a:ea typeface="Georgia"/>
                <a:cs typeface="Georgia"/>
              </a:rPr>
              <a:t>Efficiency can be paid for in strain and exit</a:t>
            </a:r>
          </a:p>
        </p:txBody>
      </p:sp>
      <p:sp>
        <p:nvSpPr>
          <p:cNvPr id="4" name="TextBox 3"/>
          <p:cNvSpPr txBox="1"/>
          <p:nvPr/>
        </p:nvSpPr>
        <p:spPr>
          <a:xfrm>
            <a:off x="411480" y="1037843"/>
            <a:ext cx="9235440" cy="457200"/>
          </a:xfrm>
          <a:prstGeom prst="rect">
            <a:avLst/>
          </a:prstGeom>
          <a:noFill/>
        </p:spPr>
        <p:txBody>
          <a:bodyPr wrap="square" lIns="36576" rIns="36576" tIns="18288" bIns="18288" anchor="ctr"/>
          <a:lstStyle/>
          <a:p>
            <a:pPr algn="l">
              <a:spcAft>
                <a:spcPts val="0"/>
              </a:spcAft>
            </a:pPr>
            <a:r>
              <a:rPr sz="3200" b="1" i="0">
                <a:solidFill>
                  <a:srgbClr val="1F3A5F"/>
                </a:solidFill>
                <a:latin typeface="Segoe UI"/>
                <a:ea typeface="Segoe UI"/>
                <a:cs typeface="Segoe UI"/>
              </a:rPr>
              <a:t>Matthew J. Monnot¹  ·  Isaac Thompson²</a:t>
            </a:r>
          </a:p>
        </p:txBody>
      </p:sp>
      <p:sp>
        <p:nvSpPr>
          <p:cNvPr id="5" name="TextBox 4"/>
          <p:cNvSpPr txBox="1"/>
          <p:nvPr/>
        </p:nvSpPr>
        <p:spPr>
          <a:xfrm>
            <a:off x="411480" y="1495043"/>
            <a:ext cx="9235440" cy="347472"/>
          </a:xfrm>
          <a:prstGeom prst="rect">
            <a:avLst/>
          </a:prstGeom>
          <a:noFill/>
        </p:spPr>
        <p:txBody>
          <a:bodyPr wrap="square" lIns="36576" rIns="36576" tIns="18288" bIns="18288" anchor="ctr"/>
          <a:lstStyle/>
          <a:p>
            <a:pPr algn="l">
              <a:spcAft>
                <a:spcPts val="0"/>
              </a:spcAft>
            </a:pPr>
            <a:r>
              <a:rPr sz="2000" b="0" i="0">
                <a:solidFill>
                  <a:srgbClr val="2A2A2A"/>
                </a:solidFill>
                <a:latin typeface="Segoe UI"/>
                <a:ea typeface="Segoe UI"/>
                <a:cs typeface="Segoe UI"/>
              </a:rPr>
              <a:t>¹ Vocentive (matt@vocentive.com)   ² Amazon</a:t>
            </a:r>
          </a:p>
        </p:txBody>
      </p:sp>
      <p:sp>
        <p:nvSpPr>
          <p:cNvPr id="6" name="TextBox 5"/>
          <p:cNvSpPr txBox="1"/>
          <p:nvPr/>
        </p:nvSpPr>
        <p:spPr>
          <a:xfrm>
            <a:off x="411480" y="1860803"/>
            <a:ext cx="9235440" cy="731520"/>
          </a:xfrm>
          <a:prstGeom prst="rect">
            <a:avLst/>
          </a:prstGeom>
          <a:noFill/>
        </p:spPr>
        <p:txBody>
          <a:bodyPr wrap="square" lIns="36576" rIns="36576" tIns="18288" bIns="18288" anchor="t"/>
          <a:lstStyle/>
          <a:p>
            <a:pPr algn="l">
              <a:spcAft>
                <a:spcPts val="0"/>
              </a:spcAft>
            </a:pPr>
            <a:r>
              <a:rPr sz="2000" b="1" i="0">
                <a:solidFill>
                  <a:srgbClr val="2E8B8B"/>
                </a:solidFill>
                <a:latin typeface="Segoe UI"/>
                <a:ea typeface="Segoe UI"/>
                <a:cs typeface="Segoe UI"/>
              </a:rPr>
              <a:t>SIOP Leading Edge Consortium 2026
Shaping the Future of People Analytics</a:t>
            </a:r>
          </a:p>
        </p:txBody>
      </p:sp>
      <p:sp>
        <p:nvSpPr>
          <p:cNvPr id="7" name="Rectangle 6"/>
          <p:cNvSpPr/>
          <p:nvPr/>
        </p:nvSpPr>
        <p:spPr>
          <a:xfrm>
            <a:off x="411480" y="2820924"/>
            <a:ext cx="32004" cy="2331720"/>
          </a:xfrm>
          <a:prstGeom prst="rect">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2820924"/>
            <a:ext cx="8869680" cy="292608"/>
          </a:xfrm>
          <a:prstGeom prst="rect">
            <a:avLst/>
          </a:prstGeom>
          <a:noFill/>
        </p:spPr>
        <p:txBody>
          <a:bodyPr wrap="square" lIns="36576" rIns="36576" tIns="18288" bIns="18288" anchor="ctr"/>
          <a:lstStyle/>
          <a:p>
            <a:pPr algn="l">
              <a:spcAft>
                <a:spcPts val="0"/>
              </a:spcAft>
            </a:pPr>
            <a:r>
              <a:rPr sz="1300" b="1" i="0">
                <a:solidFill>
                  <a:srgbClr val="2E8B8B"/>
                </a:solidFill>
                <a:latin typeface="Segoe UI"/>
                <a:ea typeface="Segoe UI"/>
                <a:cs typeface="Segoe UI"/>
              </a:rPr>
              <a:t>ONE-SENTENCE THESIS</a:t>
            </a:r>
          </a:p>
        </p:txBody>
      </p:sp>
      <p:sp>
        <p:nvSpPr>
          <p:cNvPr id="9" name="TextBox 8"/>
          <p:cNvSpPr txBox="1"/>
          <p:nvPr/>
        </p:nvSpPr>
        <p:spPr>
          <a:xfrm>
            <a:off x="640080" y="3159251"/>
            <a:ext cx="8869680" cy="3108960"/>
          </a:xfrm>
          <a:prstGeom prst="rect">
            <a:avLst/>
          </a:prstGeom>
          <a:noFill/>
        </p:spPr>
        <p:txBody>
          <a:bodyPr wrap="square" lIns="36576" rIns="36576" tIns="18288" bIns="18288" anchor="t"/>
          <a:lstStyle/>
          <a:p>
            <a:pPr algn="l">
              <a:spcAft>
                <a:spcPts val="0"/>
              </a:spcAft>
            </a:pPr>
            <a:r>
              <a:rPr sz="2400" b="0" i="0">
                <a:solidFill>
                  <a:srgbClr val="2A2A2A"/>
                </a:solidFill>
                <a:latin typeface="Segoe UI"/>
                <a:ea typeface="Segoe UI"/>
                <a:cs typeface="Segoe UI"/>
              </a:rPr>
              <a:t>Organizations are optimizing work with AI for efficiency. Meaning of work predicts retention and well-being. If optimization strips the meaningful parts, efficiency gains are financed by turnover and burnout.</a:t>
            </a:r>
          </a:p>
        </p:txBody>
      </p:sp>
      <p:sp>
        <p:nvSpPr>
          <p:cNvPr id="10" name="Rectangle 9"/>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12" name="TextBox 11"/>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R1·C2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WHY NOW</a:t>
            </a:r>
          </a:p>
          <a:p>
            <a:pPr algn="l">
              <a:lnSpc>
                <a:spcPct val="105000"/>
              </a:lnSpc>
              <a:spcBef>
                <a:spcPts val="0"/>
              </a:spcBef>
              <a:spcAft>
                <a:spcPts val="0"/>
              </a:spcAft>
            </a:pPr>
            <a:r>
              <a:rPr sz="2400" b="1" i="0">
                <a:solidFill>
                  <a:srgbClr val="1F3A5F"/>
                </a:solidFill>
                <a:latin typeface="Georgia"/>
                <a:ea typeface="Georgia"/>
                <a:cs typeface="Georgia"/>
              </a:rPr>
              <a:t>People analytics is about to inherit meaning at scale</a:t>
            </a:r>
          </a:p>
        </p:txBody>
      </p:sp>
      <p:sp>
        <p:nvSpPr>
          <p:cNvPr id="4" name="TextBox 3"/>
          <p:cNvSpPr txBox="1"/>
          <p:nvPr/>
        </p:nvSpPr>
        <p:spPr>
          <a:xfrm>
            <a:off x="457200" y="1175003"/>
            <a:ext cx="9144000" cy="5669280"/>
          </a:xfrm>
          <a:prstGeom prst="rect">
            <a:avLst/>
          </a:prstGeom>
          <a:noFill/>
        </p:spPr>
        <p:txBody>
          <a:bodyPr wrap="square" lIns="18288" rIns="54864" tIns="18288" bIns="18288" anchor="t"/>
          <a:lstStyle/>
          <a:p>
            <a:pPr algn="l">
              <a:spcAft>
                <a:spcPts val="2200"/>
              </a:spcAft>
            </a:pPr>
            <a:r>
              <a:rPr sz="2400" b="0" i="0">
                <a:solidFill>
                  <a:srgbClr val="2A2A2A"/>
                </a:solidFill>
                <a:latin typeface="Segoe UI"/>
                <a:ea typeface="Segoe UI"/>
                <a:cs typeface="Segoe UI"/>
              </a:rPr>
              <a:t>•  People analytics is about to inherit responsibility for measuring meaning at scale.</a:t>
            </a:r>
          </a:p>
          <a:p>
            <a:pPr algn="l">
              <a:spcAft>
                <a:spcPts val="2200"/>
              </a:spcAft>
            </a:pPr>
            <a:r>
              <a:rPr sz="2400" b="0" i="0">
                <a:solidFill>
                  <a:srgbClr val="2A2A2A"/>
                </a:solidFill>
                <a:latin typeface="Segoe UI"/>
                <a:ea typeface="Segoe UI"/>
                <a:cs typeface="Segoe UI"/>
              </a:rPr>
              <a:t>•  This project tests whether that is possible, and how to govern it.</a:t>
            </a:r>
          </a:p>
          <a:p>
            <a:pPr algn="l">
              <a:spcAft>
                <a:spcPts val="2200"/>
              </a:spcAft>
            </a:pPr>
            <a:r>
              <a:rPr sz="2400" b="0" i="0">
                <a:solidFill>
                  <a:srgbClr val="2A2A2A"/>
                </a:solidFill>
                <a:latin typeface="Segoe UI"/>
                <a:ea typeface="Segoe UI"/>
                <a:cs typeface="Segoe UI"/>
              </a:rPr>
              <a:t>•  A two-year field study, a locked test of AI text scoring, and ten years of nurses' own forum talk.</a:t>
            </a:r>
          </a:p>
        </p:txBody>
      </p:sp>
      <p:sp>
        <p:nvSpPr>
          <p:cNvPr id="5" name="Rectangle 4"/>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7" name="TextBox 6"/>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R1·C3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SCAN</a:t>
            </a:r>
          </a:p>
          <a:p>
            <a:pPr algn="l">
              <a:lnSpc>
                <a:spcPct val="105000"/>
              </a:lnSpc>
              <a:spcBef>
                <a:spcPts val="0"/>
              </a:spcBef>
              <a:spcAft>
                <a:spcPts val="0"/>
              </a:spcAft>
            </a:pPr>
            <a:r>
              <a:rPr sz="2400" b="1" i="0">
                <a:solidFill>
                  <a:srgbClr val="1F3A5F"/>
                </a:solidFill>
                <a:latin typeface="Georgia"/>
                <a:ea typeface="Georgia"/>
                <a:cs typeface="Georgia"/>
              </a:rPr>
              <a:t>Everything here, updated through the week</a:t>
            </a:r>
          </a:p>
        </p:txBody>
      </p:sp>
      <p:sp>
        <p:nvSpPr>
          <p:cNvPr id="4" name="TextBox 3"/>
          <p:cNvSpPr txBox="1"/>
          <p:nvPr/>
        </p:nvSpPr>
        <p:spPr>
          <a:xfrm>
            <a:off x="411480" y="1037843"/>
            <a:ext cx="9235440" cy="411480"/>
          </a:xfrm>
          <a:prstGeom prst="rect">
            <a:avLst/>
          </a:prstGeom>
          <a:noFill/>
        </p:spPr>
        <p:txBody>
          <a:bodyPr wrap="square" lIns="36576" rIns="36576" tIns="18288" bIns="18288" anchor="ctr"/>
          <a:lstStyle/>
          <a:p>
            <a:pPr algn="ctr">
              <a:spcAft>
                <a:spcPts val="0"/>
              </a:spcAft>
            </a:pPr>
            <a:r>
              <a:rPr sz="2000" b="0" i="0">
                <a:solidFill>
                  <a:srgbClr val="2A2A2A"/>
                </a:solidFill>
                <a:latin typeface="Segoe UI"/>
                <a:ea typeface="Segoe UI"/>
                <a:cs typeface="Segoe UI"/>
              </a:rPr>
              <a:t>Point a phone camera here. Packet updates through the consortium week.</a:t>
            </a:r>
          </a:p>
        </p:txBody>
      </p:sp>
      <p:pic>
        <p:nvPicPr>
          <p:cNvPr id="5" name="Picture 4" descr="qr_goody_bag.png"/>
          <p:cNvPicPr>
            <a:picLocks noChangeAspect="1"/>
          </p:cNvPicPr>
          <p:nvPr/>
        </p:nvPicPr>
        <p:blipFill>
          <a:blip r:embed="rId2"/>
          <a:stretch>
            <a:fillRect/>
          </a:stretch>
        </p:blipFill>
        <p:spPr>
          <a:xfrm>
            <a:off x="3657600" y="1540763"/>
            <a:ext cx="2743200" cy="2743200"/>
          </a:xfrm>
          <a:prstGeom prst="rect">
            <a:avLst/>
          </a:prstGeom>
        </p:spPr>
      </p:pic>
      <p:sp>
        <p:nvSpPr>
          <p:cNvPr id="6" name="TextBox 5"/>
          <p:cNvSpPr txBox="1"/>
          <p:nvPr/>
        </p:nvSpPr>
        <p:spPr>
          <a:xfrm>
            <a:off x="411480" y="4421124"/>
            <a:ext cx="9235440" cy="1920240"/>
          </a:xfrm>
          <a:prstGeom prst="rect">
            <a:avLst/>
          </a:prstGeom>
          <a:noFill/>
        </p:spPr>
        <p:txBody>
          <a:bodyPr wrap="square" lIns="36576" rIns="36576" tIns="18288" bIns="18288" anchor="t"/>
          <a:lstStyle/>
          <a:p>
            <a:pPr algn="ctr">
              <a:spcAft>
                <a:spcPts val="0"/>
              </a:spcAft>
            </a:pPr>
            <a:r>
              <a:rPr sz="2000" b="0" i="0">
                <a:solidFill>
                  <a:srgbClr val="2A2A2A"/>
                </a:solidFill>
                <a:latin typeface="Segoe UI"/>
                <a:ea typeface="Segoe UI"/>
                <a:cs typeface="Segoe UI"/>
              </a:rPr>
              <a:t>Digital goody bag
https://mjmonnot.github.io/lec-2026/
Poster, figures, methods, readings, and the quarter kit.</a:t>
            </a:r>
          </a:p>
        </p:txBody>
      </p:sp>
      <p:sp>
        <p:nvSpPr>
          <p:cNvPr id="7" name="Rectangle 6"/>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9" name="TextBox 8"/>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R1·C4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FRAMEWORK</a:t>
            </a:r>
          </a:p>
          <a:p>
            <a:pPr algn="l">
              <a:lnSpc>
                <a:spcPct val="105000"/>
              </a:lnSpc>
              <a:spcBef>
                <a:spcPts val="0"/>
              </a:spcBef>
              <a:spcAft>
                <a:spcPts val="0"/>
              </a:spcAft>
            </a:pPr>
            <a:r>
              <a:rPr sz="2400" b="1" i="0">
                <a:solidFill>
                  <a:srgbClr val="1F3A5F"/>
                </a:solidFill>
                <a:latin typeface="Georgia"/>
                <a:ea typeface="Georgia"/>
                <a:cs typeface="Georgia"/>
              </a:rPr>
              <a:t>Meaning runs on four pathways, not one score</a:t>
            </a:r>
          </a:p>
        </p:txBody>
      </p:sp>
      <p:pic>
        <p:nvPicPr>
          <p:cNvPr id="4" name="Picture 3" descr="fig_2x2.png"/>
          <p:cNvPicPr>
            <a:picLocks noChangeAspect="1"/>
          </p:cNvPicPr>
          <p:nvPr/>
        </p:nvPicPr>
        <p:blipFill>
          <a:blip r:embed="rId2"/>
          <a:stretch>
            <a:fillRect/>
          </a:stretch>
        </p:blipFill>
        <p:spPr>
          <a:xfrm>
            <a:off x="365760" y="1037843"/>
            <a:ext cx="9326880" cy="5349240"/>
          </a:xfrm>
          <a:prstGeom prst="rect">
            <a:avLst/>
          </a:prstGeom>
        </p:spPr>
      </p:pic>
      <p:sp>
        <p:nvSpPr>
          <p:cNvPr id="5" name="TextBox 4"/>
          <p:cNvSpPr txBox="1"/>
          <p:nvPr/>
        </p:nvSpPr>
        <p:spPr>
          <a:xfrm>
            <a:off x="384048" y="6496811"/>
            <a:ext cx="9290304" cy="909828"/>
          </a:xfrm>
          <a:prstGeom prst="rect">
            <a:avLst/>
          </a:prstGeom>
          <a:noFill/>
        </p:spPr>
        <p:txBody>
          <a:bodyPr wrap="square" lIns="36576" rIns="36576" tIns="18288" bIns="18288" anchor="t"/>
          <a:lstStyle/>
          <a:p>
            <a:pPr algn="l">
              <a:spcAft>
                <a:spcPts val="0"/>
              </a:spcAft>
            </a:pPr>
            <a:r>
              <a:rPr sz="1800" b="0" i="1">
                <a:solidFill>
                  <a:srgbClr val="2A2A2A"/>
                </a:solidFill>
                <a:latin typeface="Segoe UI"/>
                <a:ea typeface="Segoe UI"/>
                <a:cs typeface="Segoe UI"/>
              </a:rPr>
              <a:t>Rosso et al. (2010): four pathways to meaningful work, 13 finer facets underneath them.</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R2·C1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QUESTIONS</a:t>
            </a:r>
          </a:p>
          <a:p>
            <a:pPr algn="l">
              <a:lnSpc>
                <a:spcPct val="105000"/>
              </a:lnSpc>
              <a:spcBef>
                <a:spcPts val="0"/>
              </a:spcBef>
              <a:spcAft>
                <a:spcPts val="0"/>
              </a:spcAft>
            </a:pPr>
            <a:r>
              <a:rPr sz="2400" b="1" i="0">
                <a:solidFill>
                  <a:srgbClr val="1F3A5F"/>
                </a:solidFill>
                <a:latin typeface="Georgia"/>
                <a:ea typeface="Georgia"/>
                <a:cs typeface="Georgia"/>
              </a:rPr>
              <a:t>Three questions the literature left open</a:t>
            </a:r>
          </a:p>
        </p:txBody>
      </p:sp>
      <p:sp>
        <p:nvSpPr>
          <p:cNvPr id="4" name="TextBox 3"/>
          <p:cNvSpPr txBox="1"/>
          <p:nvPr/>
        </p:nvSpPr>
        <p:spPr>
          <a:xfrm>
            <a:off x="457200" y="1175003"/>
            <a:ext cx="9144000" cy="5669280"/>
          </a:xfrm>
          <a:prstGeom prst="rect">
            <a:avLst/>
          </a:prstGeom>
          <a:noFill/>
        </p:spPr>
        <p:txBody>
          <a:bodyPr wrap="square" lIns="18288" rIns="54864" tIns="18288" bIns="18288" anchor="t"/>
          <a:lstStyle/>
          <a:p>
            <a:pPr algn="l">
              <a:spcAft>
                <a:spcPts val="2200"/>
              </a:spcAft>
            </a:pPr>
            <a:r>
              <a:rPr sz="2400" b="0" i="0">
                <a:solidFill>
                  <a:srgbClr val="2A2A2A"/>
                </a:solidFill>
                <a:latin typeface="Segoe UI"/>
                <a:ea typeface="Segoe UI"/>
                <a:cs typeface="Segoe UI"/>
              </a:rPr>
              <a:t>•  Do the four pathways add up, or does one change what another does?</a:t>
            </a:r>
          </a:p>
          <a:p>
            <a:pPr algn="l">
              <a:spcAft>
                <a:spcPts val="2200"/>
              </a:spcAft>
            </a:pPr>
            <a:r>
              <a:rPr sz="2400" b="0" i="0">
                <a:solidFill>
                  <a:srgbClr val="2A2A2A"/>
                </a:solidFill>
                <a:latin typeface="Segoe UI"/>
                <a:ea typeface="Segoe UI"/>
                <a:cs typeface="Segoe UI"/>
              </a:rPr>
              <a:t>•  Is there a ceiling: can too many active pathways exhaust rather than sustain? (Rosso et al., 2010, p. 116)</a:t>
            </a:r>
          </a:p>
          <a:p>
            <a:pPr algn="l">
              <a:spcAft>
                <a:spcPts val="2200"/>
              </a:spcAft>
            </a:pPr>
            <a:r>
              <a:rPr sz="2400" b="0" i="0">
                <a:solidFill>
                  <a:srgbClr val="2A2A2A"/>
                </a:solidFill>
                <a:latin typeface="Segoe UI"/>
                <a:ea typeface="Segoe UI"/>
                <a:cs typeface="Segoe UI"/>
              </a:rPr>
              <a:t>•  Which pathways is AI-driven redesign most likely to strip?</a:t>
            </a:r>
          </a:p>
        </p:txBody>
      </p:sp>
      <p:sp>
        <p:nvSpPr>
          <p:cNvPr id="5" name="Rectangle 4"/>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7" name="TextBox 6"/>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R2·C2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DESIGN</a:t>
            </a:r>
          </a:p>
          <a:p>
            <a:pPr algn="l">
              <a:lnSpc>
                <a:spcPct val="105000"/>
              </a:lnSpc>
              <a:spcBef>
                <a:spcPts val="0"/>
              </a:spcBef>
              <a:spcAft>
                <a:spcPts val="0"/>
              </a:spcAft>
            </a:pPr>
            <a:r>
              <a:rPr sz="1800" b="1" i="0">
                <a:solidFill>
                  <a:srgbClr val="1F3A5F"/>
                </a:solidFill>
                <a:latin typeface="Georgia"/>
                <a:ea typeface="Georgia"/>
                <a:cs typeface="Georgia"/>
              </a:rPr>
              <a:t>A two-year field study, a locked model test, and ten years of the forum</a:t>
            </a:r>
          </a:p>
        </p:txBody>
      </p:sp>
      <p:pic>
        <p:nvPicPr>
          <p:cNvPr id="4" name="Picture 3" descr="fig_timeline.png"/>
          <p:cNvPicPr>
            <a:picLocks noChangeAspect="1"/>
          </p:cNvPicPr>
          <p:nvPr/>
        </p:nvPicPr>
        <p:blipFill>
          <a:blip r:embed="rId2"/>
          <a:stretch>
            <a:fillRect/>
          </a:stretch>
        </p:blipFill>
        <p:spPr>
          <a:xfrm>
            <a:off x="365760" y="1037843"/>
            <a:ext cx="9326880" cy="5349240"/>
          </a:xfrm>
          <a:prstGeom prst="rect">
            <a:avLst/>
          </a:prstGeom>
        </p:spPr>
      </p:pic>
      <p:sp>
        <p:nvSpPr>
          <p:cNvPr id="5" name="TextBox 4"/>
          <p:cNvSpPr txBox="1"/>
          <p:nvPr/>
        </p:nvSpPr>
        <p:spPr>
          <a:xfrm>
            <a:off x="384048" y="6496811"/>
            <a:ext cx="9290304" cy="909828"/>
          </a:xfrm>
          <a:prstGeom prst="rect">
            <a:avLst/>
          </a:prstGeom>
          <a:noFill/>
        </p:spPr>
        <p:txBody>
          <a:bodyPr wrap="square" lIns="36576" rIns="36576" tIns="18288" bIns="18288" anchor="t"/>
          <a:lstStyle/>
          <a:p>
            <a:pPr algn="l">
              <a:spcAft>
                <a:spcPts val="0"/>
              </a:spcAft>
            </a:pPr>
            <a:r>
              <a:rPr sz="1600" b="0" i="1">
                <a:solidFill>
                  <a:srgbClr val="2A2A2A"/>
                </a:solidFill>
                <a:latin typeface="Segoe UI"/>
                <a:ea typeface="Segoe UI"/>
                <a:cs typeface="Segoe UI"/>
              </a:rPr>
              <a:t>One calendar. The field study writes the pass mark first and sets cases aside. The forum is the same decade, read later: 7,709 posts from Internet Archive snapshots, labels from one model.</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R2·C3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FINDING 1</a:t>
            </a:r>
          </a:p>
          <a:p>
            <a:pPr algn="l">
              <a:lnSpc>
                <a:spcPct val="105000"/>
              </a:lnSpc>
              <a:spcBef>
                <a:spcPts val="0"/>
              </a:spcBef>
              <a:spcAft>
                <a:spcPts val="0"/>
              </a:spcAft>
            </a:pPr>
            <a:r>
              <a:rPr sz="2400" b="1" i="0">
                <a:solidFill>
                  <a:srgbClr val="1F3A5F"/>
                </a:solidFill>
                <a:latin typeface="Georgia"/>
                <a:ea typeface="Georgia"/>
                <a:cs typeface="Georgia"/>
              </a:rPr>
              <a:t>Humans cannot reliably see communal meaning</a:t>
            </a:r>
          </a:p>
        </p:txBody>
      </p:sp>
      <p:pic>
        <p:nvPicPr>
          <p:cNvPr id="4" name="Picture 3" descr="fig_benchmarks.png"/>
          <p:cNvPicPr>
            <a:picLocks noChangeAspect="1"/>
          </p:cNvPicPr>
          <p:nvPr/>
        </p:nvPicPr>
        <p:blipFill>
          <a:blip r:embed="rId2"/>
          <a:stretch>
            <a:fillRect/>
          </a:stretch>
        </p:blipFill>
        <p:spPr>
          <a:xfrm>
            <a:off x="365760" y="1037843"/>
            <a:ext cx="9326880" cy="5349240"/>
          </a:xfrm>
          <a:prstGeom prst="rect">
            <a:avLst/>
          </a:prstGeom>
        </p:spPr>
      </p:pic>
      <p:sp>
        <p:nvSpPr>
          <p:cNvPr id="5" name="TextBox 4"/>
          <p:cNvSpPr txBox="1"/>
          <p:nvPr/>
        </p:nvSpPr>
        <p:spPr>
          <a:xfrm>
            <a:off x="384048" y="6496811"/>
            <a:ext cx="9290304" cy="909828"/>
          </a:xfrm>
          <a:prstGeom prst="rect">
            <a:avLst/>
          </a:prstGeom>
          <a:noFill/>
        </p:spPr>
        <p:txBody>
          <a:bodyPr wrap="square" lIns="36576" rIns="36576" tIns="18288" bIns="18288" anchor="t"/>
          <a:lstStyle/>
          <a:p>
            <a:pPr algn="l">
              <a:spcAft>
                <a:spcPts val="0"/>
              </a:spcAft>
            </a:pPr>
            <a:r>
              <a:rPr sz="1600" b="0" i="1">
                <a:solidFill>
                  <a:srgbClr val="2A2A2A"/>
                </a:solidFill>
                <a:latin typeface="Segoe UI"/>
                <a:ea typeface="Segoe UI"/>
                <a:cs typeface="Segoe UI"/>
              </a:rPr>
              <a:t>How often two trained human coders agreed a kind of meaning was present, 276 stories. Agreement on agency is high; on belonging and connection it is near a coin flip.</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R2·C4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PRACTICE</a:t>
            </a:r>
          </a:p>
          <a:p>
            <a:pPr algn="l">
              <a:lnSpc>
                <a:spcPct val="105000"/>
              </a:lnSpc>
              <a:spcBef>
                <a:spcPts val="0"/>
              </a:spcBef>
              <a:spcAft>
                <a:spcPts val="0"/>
              </a:spcAft>
            </a:pPr>
            <a:r>
              <a:rPr sz="2400" b="1" i="0">
                <a:solidFill>
                  <a:srgbClr val="1F3A5F"/>
                </a:solidFill>
                <a:latin typeface="Georgia"/>
                <a:ea typeface="Georgia"/>
                <a:cs typeface="Georgia"/>
              </a:rPr>
              <a:t>Ask which ceiling the vendor beat, on which dimension</a:t>
            </a:r>
          </a:p>
        </p:txBody>
      </p:sp>
      <p:sp>
        <p:nvSpPr>
          <p:cNvPr id="4" name="TextBox 3"/>
          <p:cNvSpPr txBox="1"/>
          <p:nvPr/>
        </p:nvSpPr>
        <p:spPr>
          <a:xfrm>
            <a:off x="457200" y="1129284"/>
            <a:ext cx="9144000" cy="5760720"/>
          </a:xfrm>
          <a:prstGeom prst="rect">
            <a:avLst/>
          </a:prstGeom>
          <a:noFill/>
        </p:spPr>
        <p:txBody>
          <a:bodyPr wrap="square" lIns="18288" rIns="54864" tIns="18288" bIns="18288" anchor="t"/>
          <a:lstStyle/>
          <a:p>
            <a:pPr algn="l">
              <a:spcAft>
                <a:spcPts val="1800"/>
              </a:spcAft>
            </a:pPr>
            <a:r>
              <a:rPr sz="2200" b="0" i="0">
                <a:solidFill>
                  <a:srgbClr val="2A2A2A"/>
                </a:solidFill>
                <a:latin typeface="Segoe UI"/>
                <a:ea typeface="Segoe UI"/>
                <a:cs typeface="Segoe UI"/>
              </a:rPr>
              <a:t>•  Any vendor claiming to measure belonging or authenticity from text should be asked: how well do two trained humans agree on it?</a:t>
            </a:r>
          </a:p>
          <a:p>
            <a:pPr algn="l">
              <a:spcAft>
                <a:spcPts val="1800"/>
              </a:spcAft>
            </a:pPr>
            <a:r>
              <a:rPr sz="2200" b="0" i="0">
                <a:solidFill>
                  <a:srgbClr val="2A2A2A"/>
                </a:solidFill>
                <a:latin typeface="Segoe UI"/>
                <a:ea typeface="Segoe UI"/>
                <a:cs typeface="Segoe UI"/>
              </a:rPr>
              <a:t>•  For belonging and connection the answer is about .5, not .9.</a:t>
            </a:r>
          </a:p>
          <a:p>
            <a:pPr algn="l">
              <a:spcAft>
                <a:spcPts val="1800"/>
              </a:spcAft>
            </a:pPr>
            <a:r>
              <a:rPr sz="2200" b="0" i="0">
                <a:solidFill>
                  <a:srgbClr val="2A2A2A"/>
                </a:solidFill>
                <a:latin typeface="Segoe UI"/>
                <a:ea typeface="Segoe UI"/>
                <a:cs typeface="Segoe UI"/>
              </a:rPr>
              <a:t>•  Set a separate pass mark for each kind of meaning.</a:t>
            </a:r>
          </a:p>
          <a:p>
            <a:pPr algn="l">
              <a:spcAft>
                <a:spcPts val="1800"/>
              </a:spcAft>
            </a:pPr>
            <a:r>
              <a:rPr sz="2200" b="0" i="0">
                <a:solidFill>
                  <a:srgbClr val="2A2A2A"/>
                </a:solidFill>
                <a:latin typeface="Segoe UI"/>
                <a:ea typeface="Segoe UI"/>
                <a:cs typeface="Segoe UI"/>
              </a:rPr>
              <a:t>•  Accuracy claims with no human comparison are marketing.</a:t>
            </a:r>
          </a:p>
        </p:txBody>
      </p:sp>
      <p:sp>
        <p:nvSpPr>
          <p:cNvPr id="5" name="Rectangle 4"/>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7" name="TextBox 6"/>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R3·C1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FINDING 2</a:t>
            </a:r>
          </a:p>
          <a:p>
            <a:pPr algn="l">
              <a:lnSpc>
                <a:spcPct val="105000"/>
              </a:lnSpc>
              <a:spcBef>
                <a:spcPts val="0"/>
              </a:spcBef>
              <a:spcAft>
                <a:spcPts val="0"/>
              </a:spcAft>
            </a:pPr>
            <a:r>
              <a:rPr sz="2400" b="1" i="0">
                <a:solidFill>
                  <a:srgbClr val="1F3A5F"/>
                </a:solidFill>
                <a:latin typeface="Georgia"/>
                <a:ea typeface="Georgia"/>
                <a:cs typeface="Georgia"/>
              </a:rPr>
              <a:t>None of six locked setups reached the agency bar</a:t>
            </a:r>
          </a:p>
        </p:txBody>
      </p:sp>
      <p:pic>
        <p:nvPicPr>
          <p:cNvPr id="4" name="Picture 3" descr="fig_prompts.png"/>
          <p:cNvPicPr>
            <a:picLocks noChangeAspect="1"/>
          </p:cNvPicPr>
          <p:nvPr/>
        </p:nvPicPr>
        <p:blipFill>
          <a:blip r:embed="rId2"/>
          <a:stretch>
            <a:fillRect/>
          </a:stretch>
        </p:blipFill>
        <p:spPr>
          <a:xfrm>
            <a:off x="365760" y="1037843"/>
            <a:ext cx="9326880" cy="5349240"/>
          </a:xfrm>
          <a:prstGeom prst="rect">
            <a:avLst/>
          </a:prstGeom>
        </p:spPr>
      </p:pic>
      <p:sp>
        <p:nvSpPr>
          <p:cNvPr id="5" name="TextBox 4"/>
          <p:cNvSpPr txBox="1"/>
          <p:nvPr/>
        </p:nvSpPr>
        <p:spPr>
          <a:xfrm>
            <a:off x="384048" y="6496811"/>
            <a:ext cx="9290304" cy="909828"/>
          </a:xfrm>
          <a:prstGeom prst="rect">
            <a:avLst/>
          </a:prstGeom>
          <a:noFill/>
        </p:spPr>
        <p:txBody>
          <a:bodyPr wrap="square" lIns="36576" rIns="36576" tIns="18288" bIns="18288" anchor="t"/>
          <a:lstStyle/>
          <a:p>
            <a:pPr algn="l">
              <a:spcAft>
                <a:spcPts val="0"/>
              </a:spcAft>
            </a:pPr>
            <a:r>
              <a:rPr sz="1200" b="0" i="1">
                <a:solidFill>
                  <a:srgbClr val="2A2A2A"/>
                </a:solidFill>
                <a:latin typeface="Segoe UI"/>
                <a:ea typeface="Segoe UI"/>
                <a:cs typeface="Segoe UI"/>
              </a:rPr>
              <a:t>Six locked setups on 55 try-out cases: agency .750–.798 against a .910 bar. Highest agency .798 is .11 below the bar. Every setup also coded meaning both humans had marked absent (automatic fail). A later 65-case look stayed short on agency (.809 / .798); others-directed on the first of those dropped from .819 to .746, so the screen for the remaining 128 was not met and those cases stay sealed. Reusable: a pass mark per dimension written first, cases set aside before tuning, an automatic fail for meaning the humans did not see.</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R3·C2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FINDING 3</a:t>
            </a:r>
          </a:p>
          <a:p>
            <a:pPr algn="l">
              <a:lnSpc>
                <a:spcPct val="105000"/>
              </a:lnSpc>
              <a:spcBef>
                <a:spcPts val="0"/>
              </a:spcBef>
              <a:spcAft>
                <a:spcPts val="0"/>
              </a:spcAft>
            </a:pPr>
            <a:r>
              <a:rPr sz="2400" b="1" i="0">
                <a:solidFill>
                  <a:srgbClr val="1F3A5F"/>
                </a:solidFill>
                <a:latin typeface="Georgia"/>
                <a:ea typeface="Georgia"/>
                <a:cs typeface="Georgia"/>
              </a:rPr>
              <a:t>Meaning narrated as competence reached next year’s strain</a:t>
            </a:r>
          </a:p>
        </p:txBody>
      </p:sp>
      <p:pic>
        <p:nvPicPr>
          <p:cNvPr id="4" name="Picture 3" descr="fig_competence.png"/>
          <p:cNvPicPr>
            <a:picLocks noChangeAspect="1"/>
          </p:cNvPicPr>
          <p:nvPr/>
        </p:nvPicPr>
        <p:blipFill>
          <a:blip r:embed="rId2"/>
          <a:stretch>
            <a:fillRect/>
          </a:stretch>
        </p:blipFill>
        <p:spPr>
          <a:xfrm>
            <a:off x="365760" y="1037843"/>
            <a:ext cx="9326880" cy="5349240"/>
          </a:xfrm>
          <a:prstGeom prst="rect">
            <a:avLst/>
          </a:prstGeom>
        </p:spPr>
      </p:pic>
      <p:sp>
        <p:nvSpPr>
          <p:cNvPr id="5" name="TextBox 4"/>
          <p:cNvSpPr txBox="1"/>
          <p:nvPr/>
        </p:nvSpPr>
        <p:spPr>
          <a:xfrm>
            <a:off x="384048" y="6496811"/>
            <a:ext cx="9290304" cy="909828"/>
          </a:xfrm>
          <a:prstGeom prst="rect">
            <a:avLst/>
          </a:prstGeom>
          <a:noFill/>
        </p:spPr>
        <p:txBody>
          <a:bodyPr wrap="square" lIns="36576" rIns="36576" tIns="18288" bIns="18288" anchor="t"/>
          <a:lstStyle/>
          <a:p>
            <a:pPr algn="l">
              <a:spcAft>
                <a:spcPts val="0"/>
              </a:spcAft>
            </a:pPr>
            <a:r>
              <a:rPr sz="1300" b="0" i="1">
                <a:solidFill>
                  <a:srgbClr val="2A2A2A"/>
                </a:solidFill>
                <a:latin typeface="Segoe UI"/>
                <a:ea typeface="Segoe UI"/>
                <a:cs typeface="Segoe UI"/>
              </a:rPr>
              <a:t>Competence or mastery in the Time 1 story went with higher Time 2 turnover intentions (b = 1.40) and exhaustion (b = 0.95); 17 of 140 matched cases, after adjusting for the full Time 1 survey set. The planned paths from the broad meaning dimensions sat near zero, which singles this code out. Exploratory; the lead for the next designed study.</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R3·C3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0058400" cy="7772400"/>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058400" cy="914400"/>
          </a:xfrm>
          <a:prstGeom prst="rect">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47472" y="914400"/>
            <a:ext cx="9363456" cy="1371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FFFFFF"/>
                </a:solidFill>
                <a:latin typeface="Segoe UI"/>
                <a:ea typeface="Segoe UI"/>
                <a:cs typeface="Segoe UI"/>
              </a:rPr>
              <a:t>ACTION</a:t>
            </a:r>
          </a:p>
          <a:p>
            <a:pPr algn="l">
              <a:lnSpc>
                <a:spcPct val="105000"/>
              </a:lnSpc>
              <a:spcBef>
                <a:spcPts val="0"/>
              </a:spcBef>
              <a:spcAft>
                <a:spcPts val="0"/>
              </a:spcAft>
            </a:pPr>
            <a:r>
              <a:rPr sz="2400" b="1" i="0">
                <a:solidFill>
                  <a:srgbClr val="FFFFFF"/>
                </a:solidFill>
                <a:latin typeface="Georgia"/>
                <a:ea typeface="Georgia"/>
                <a:cs typeface="Georgia"/>
              </a:rPr>
              <a:t>Three things to do this quarter</a:t>
            </a:r>
          </a:p>
        </p:txBody>
      </p:sp>
      <p:sp>
        <p:nvSpPr>
          <p:cNvPr id="6" name="Oval 5"/>
          <p:cNvSpPr/>
          <p:nvPr/>
        </p:nvSpPr>
        <p:spPr>
          <a:xfrm>
            <a:off x="502920" y="1357883"/>
            <a:ext cx="658368" cy="658368"/>
          </a:xfrm>
          <a:prstGeom prst="ellipse">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1357883"/>
            <a:ext cx="658368" cy="658368"/>
          </a:xfrm>
          <a:prstGeom prst="rect">
            <a:avLst/>
          </a:prstGeom>
          <a:noFill/>
        </p:spPr>
        <p:txBody>
          <a:bodyPr wrap="square" lIns="36576" rIns="36576" tIns="18288" bIns="18288" anchor="ctr"/>
          <a:lstStyle/>
          <a:p>
            <a:pPr algn="ctr">
              <a:spcAft>
                <a:spcPts val="0"/>
              </a:spcAft>
            </a:pPr>
            <a:r>
              <a:rPr sz="2800" b="1" i="0">
                <a:solidFill>
                  <a:srgbClr val="FFFFFF"/>
                </a:solidFill>
                <a:latin typeface="Segoe UI"/>
                <a:ea typeface="Segoe UI"/>
                <a:cs typeface="Segoe UI"/>
              </a:rPr>
              <a:t>1</a:t>
            </a:r>
          </a:p>
        </p:txBody>
      </p:sp>
      <p:sp>
        <p:nvSpPr>
          <p:cNvPr id="8" name="TextBox 7"/>
          <p:cNvSpPr txBox="1"/>
          <p:nvPr/>
        </p:nvSpPr>
        <p:spPr>
          <a:xfrm>
            <a:off x="1371600" y="1083563"/>
            <a:ext cx="8275320" cy="1097280"/>
          </a:xfrm>
          <a:prstGeom prst="rect">
            <a:avLst/>
          </a:prstGeom>
          <a:noFill/>
        </p:spPr>
        <p:txBody>
          <a:bodyPr wrap="square" lIns="36576" rIns="36576" tIns="18288" bIns="18288" anchor="ctr"/>
          <a:lstStyle/>
          <a:p>
            <a:pPr algn="l">
              <a:spcAft>
                <a:spcPts val="0"/>
              </a:spcAft>
            </a:pPr>
            <a:r>
              <a:rPr sz="2100" b="1" i="0">
                <a:solidFill>
                  <a:srgbClr val="FFFFFF"/>
                </a:solidFill>
                <a:latin typeface="Segoe UI"/>
                <a:ea typeface="Segoe UI"/>
                <a:cs typeface="Segoe UI"/>
              </a:rPr>
              <a:t>Before you score employee text: set aside a file of comments nobody scores until the model is final, and write the pass mark first from how well two trained humans agree.</a:t>
            </a:r>
          </a:p>
        </p:txBody>
      </p:sp>
      <p:sp>
        <p:nvSpPr>
          <p:cNvPr id="9" name="TextBox 8"/>
          <p:cNvSpPr txBox="1"/>
          <p:nvPr/>
        </p:nvSpPr>
        <p:spPr>
          <a:xfrm>
            <a:off x="1371600" y="2162555"/>
            <a:ext cx="8275320" cy="329184"/>
          </a:xfrm>
          <a:prstGeom prst="rect">
            <a:avLst/>
          </a:prstGeom>
          <a:noFill/>
        </p:spPr>
        <p:txBody>
          <a:bodyPr wrap="square" lIns="36576" rIns="36576" tIns="18288" bIns="18288" anchor="t"/>
          <a:lstStyle/>
          <a:p>
            <a:pPr algn="l">
              <a:spcAft>
                <a:spcPts val="0"/>
              </a:spcAft>
            </a:pPr>
            <a:r>
              <a:rPr sz="1300" b="0" i="1">
                <a:solidFill>
                  <a:srgbClr val="E4F2F2"/>
                </a:solidFill>
                <a:latin typeface="Segoe UI"/>
                <a:ea typeface="Segoe UI"/>
                <a:cs typeface="Segoe UI"/>
              </a:rPr>
              <a:t>Study 1; Törnberg (2024); Koenig et al. (2023)</a:t>
            </a:r>
          </a:p>
        </p:txBody>
      </p:sp>
      <p:sp>
        <p:nvSpPr>
          <p:cNvPr id="10" name="Oval 9"/>
          <p:cNvSpPr/>
          <p:nvPr/>
        </p:nvSpPr>
        <p:spPr>
          <a:xfrm>
            <a:off x="502920" y="2930652"/>
            <a:ext cx="658368" cy="658368"/>
          </a:xfrm>
          <a:prstGeom prst="ellipse">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02920" y="2930652"/>
            <a:ext cx="658368" cy="658368"/>
          </a:xfrm>
          <a:prstGeom prst="rect">
            <a:avLst/>
          </a:prstGeom>
          <a:noFill/>
        </p:spPr>
        <p:txBody>
          <a:bodyPr wrap="square" lIns="36576" rIns="36576" tIns="18288" bIns="18288" anchor="ctr"/>
          <a:lstStyle/>
          <a:p>
            <a:pPr algn="ctr">
              <a:spcAft>
                <a:spcPts val="0"/>
              </a:spcAft>
            </a:pPr>
            <a:r>
              <a:rPr sz="2800" b="1" i="0">
                <a:solidFill>
                  <a:srgbClr val="FFFFFF"/>
                </a:solidFill>
                <a:latin typeface="Segoe UI"/>
                <a:ea typeface="Segoe UI"/>
                <a:cs typeface="Segoe UI"/>
              </a:rPr>
              <a:t>2</a:t>
            </a:r>
          </a:p>
        </p:txBody>
      </p:sp>
      <p:sp>
        <p:nvSpPr>
          <p:cNvPr id="12" name="TextBox 11"/>
          <p:cNvSpPr txBox="1"/>
          <p:nvPr/>
        </p:nvSpPr>
        <p:spPr>
          <a:xfrm>
            <a:off x="1371600" y="2656332"/>
            <a:ext cx="8275320" cy="1097280"/>
          </a:xfrm>
          <a:prstGeom prst="rect">
            <a:avLst/>
          </a:prstGeom>
          <a:noFill/>
        </p:spPr>
        <p:txBody>
          <a:bodyPr wrap="square" lIns="36576" rIns="36576" tIns="18288" bIns="18288" anchor="ctr"/>
          <a:lstStyle/>
          <a:p>
            <a:pPr algn="l">
              <a:spcAft>
                <a:spcPts val="0"/>
              </a:spcAft>
            </a:pPr>
            <a:r>
              <a:rPr sz="2100" b="1" i="0">
                <a:solidFill>
                  <a:srgbClr val="FFFFFF"/>
                </a:solidFill>
                <a:latin typeface="Segoe UI"/>
                <a:ea typeface="Segoe UI"/>
                <a:cs typeface="Segoe UI"/>
              </a:rPr>
              <a:t>Before you automate a task: map whose meaning it carries and whether the tool replaces it, leaves someone tending the machine, or amplifies the person.</a:t>
            </a:r>
          </a:p>
        </p:txBody>
      </p:sp>
      <p:sp>
        <p:nvSpPr>
          <p:cNvPr id="13" name="TextBox 12"/>
          <p:cNvSpPr txBox="1"/>
          <p:nvPr/>
        </p:nvSpPr>
        <p:spPr>
          <a:xfrm>
            <a:off x="1371600" y="3735324"/>
            <a:ext cx="8275320" cy="329184"/>
          </a:xfrm>
          <a:prstGeom prst="rect">
            <a:avLst/>
          </a:prstGeom>
          <a:noFill/>
        </p:spPr>
        <p:txBody>
          <a:bodyPr wrap="square" lIns="36576" rIns="36576" tIns="18288" bIns="18288" anchor="t"/>
          <a:lstStyle/>
          <a:p>
            <a:pPr algn="l">
              <a:spcAft>
                <a:spcPts val="0"/>
              </a:spcAft>
            </a:pPr>
            <a:r>
              <a:rPr sz="1300" b="0" i="1">
                <a:solidFill>
                  <a:srgbClr val="E4F2F2"/>
                </a:solidFill>
                <a:latin typeface="Segoe UI"/>
                <a:ea typeface="Segoe UI"/>
                <a:cs typeface="Segoe UI"/>
              </a:rPr>
              <a:t>Bankins &amp; Formosa (2023); Parker &amp; Grote (2022)</a:t>
            </a:r>
          </a:p>
        </p:txBody>
      </p:sp>
      <p:sp>
        <p:nvSpPr>
          <p:cNvPr id="14" name="Oval 13"/>
          <p:cNvSpPr/>
          <p:nvPr/>
        </p:nvSpPr>
        <p:spPr>
          <a:xfrm>
            <a:off x="502920" y="4503420"/>
            <a:ext cx="658368" cy="658368"/>
          </a:xfrm>
          <a:prstGeom prst="ellipse">
            <a:avLst/>
          </a:prstGeom>
          <a:solidFill>
            <a:srgbClr val="2E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4503420"/>
            <a:ext cx="658368" cy="658368"/>
          </a:xfrm>
          <a:prstGeom prst="rect">
            <a:avLst/>
          </a:prstGeom>
          <a:noFill/>
        </p:spPr>
        <p:txBody>
          <a:bodyPr wrap="square" lIns="36576" rIns="36576" tIns="18288" bIns="18288" anchor="ctr"/>
          <a:lstStyle/>
          <a:p>
            <a:pPr algn="ctr">
              <a:spcAft>
                <a:spcPts val="0"/>
              </a:spcAft>
            </a:pPr>
            <a:r>
              <a:rPr sz="2800" b="1" i="0">
                <a:solidFill>
                  <a:srgbClr val="FFFFFF"/>
                </a:solidFill>
                <a:latin typeface="Segoe UI"/>
                <a:ea typeface="Segoe UI"/>
                <a:cs typeface="Segoe UI"/>
              </a:rPr>
              <a:t>3</a:t>
            </a:r>
          </a:p>
        </p:txBody>
      </p:sp>
      <p:sp>
        <p:nvSpPr>
          <p:cNvPr id="16" name="TextBox 15"/>
          <p:cNvSpPr txBox="1"/>
          <p:nvPr/>
        </p:nvSpPr>
        <p:spPr>
          <a:xfrm>
            <a:off x="1371600" y="4229100"/>
            <a:ext cx="8275320" cy="1097280"/>
          </a:xfrm>
          <a:prstGeom prst="rect">
            <a:avLst/>
          </a:prstGeom>
          <a:noFill/>
        </p:spPr>
        <p:txBody>
          <a:bodyPr wrap="square" lIns="36576" rIns="36576" tIns="18288" bIns="18288" anchor="ctr"/>
          <a:lstStyle/>
          <a:p>
            <a:pPr algn="l">
              <a:spcAft>
                <a:spcPts val="0"/>
              </a:spcAft>
            </a:pPr>
            <a:r>
              <a:rPr sz="2100" b="1" i="0">
                <a:solidFill>
                  <a:srgbClr val="FFFFFF"/>
                </a:solidFill>
                <a:latin typeface="Segoe UI"/>
                <a:ea typeface="Segoe UI"/>
                <a:cs typeface="Segoe UI"/>
              </a:rPr>
              <a:t>Pilot small with the people who do the work; keep the decision with the person; measure control and skill use, not only minutes saved.</a:t>
            </a:r>
          </a:p>
        </p:txBody>
      </p:sp>
      <p:sp>
        <p:nvSpPr>
          <p:cNvPr id="17" name="TextBox 16"/>
          <p:cNvSpPr txBox="1"/>
          <p:nvPr/>
        </p:nvSpPr>
        <p:spPr>
          <a:xfrm>
            <a:off x="1371600" y="5308092"/>
            <a:ext cx="8275320" cy="329184"/>
          </a:xfrm>
          <a:prstGeom prst="rect">
            <a:avLst/>
          </a:prstGeom>
          <a:noFill/>
        </p:spPr>
        <p:txBody>
          <a:bodyPr wrap="square" lIns="36576" rIns="36576" tIns="18288" bIns="18288" anchor="t"/>
          <a:lstStyle/>
          <a:p>
            <a:pPr algn="l">
              <a:spcAft>
                <a:spcPts val="0"/>
              </a:spcAft>
            </a:pPr>
            <a:r>
              <a:rPr sz="1300" b="0" i="1">
                <a:solidFill>
                  <a:srgbClr val="E4F2F2"/>
                </a:solidFill>
                <a:latin typeface="Segoe UI"/>
                <a:ea typeface="Segoe UI"/>
                <a:cs typeface="Segoe UI"/>
              </a:rPr>
              <a:t>Bienefeld et al. (2025); Tierney et al. (2024); Shah et al. (2025); Studies 2–3</a:t>
            </a:r>
          </a:p>
        </p:txBody>
      </p:sp>
      <p:sp>
        <p:nvSpPr>
          <p:cNvPr id="18" name="TextBox 17"/>
          <p:cNvSpPr txBox="1"/>
          <p:nvPr/>
        </p:nvSpPr>
        <p:spPr>
          <a:xfrm>
            <a:off x="411480" y="6263640"/>
            <a:ext cx="9235440" cy="822960"/>
          </a:xfrm>
          <a:prstGeom prst="rect">
            <a:avLst/>
          </a:prstGeom>
          <a:noFill/>
        </p:spPr>
        <p:txBody>
          <a:bodyPr wrap="square" lIns="36576" rIns="36576" tIns="18288" bIns="18288" anchor="ctr"/>
          <a:lstStyle/>
          <a:p>
            <a:pPr algn="ctr">
              <a:spcAft>
                <a:spcPts val="0"/>
              </a:spcAft>
            </a:pPr>
            <a:r>
              <a:rPr sz="1900" b="0" i="1">
                <a:solidFill>
                  <a:srgbClr val="FFFFFF"/>
                </a:solidFill>
                <a:latin typeface="Segoe UI"/>
                <a:ea typeface="Segoe UI"/>
                <a:cs typeface="Segoe UI"/>
              </a:rPr>
              <a:t>Shaping the future of people analytics means governing it. The twelve-week plan is in the goody bag.</a:t>
            </a:r>
          </a:p>
        </p:txBody>
      </p:sp>
      <p:sp>
        <p:nvSpPr>
          <p:cNvPr id="19" name="Rectangle 18"/>
          <p:cNvSpPr/>
          <p:nvPr/>
        </p:nvSpPr>
        <p:spPr>
          <a:xfrm>
            <a:off x="347472" y="7479792"/>
            <a:ext cx="9363456" cy="914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FFFFFF"/>
                </a:solidFill>
                <a:latin typeface="Segoe UI"/>
                <a:ea typeface="Segoe UI"/>
                <a:cs typeface="Segoe UI"/>
              </a:rPr>
              <a:t>Monnot  ·  SIOP LEC 2026</a:t>
            </a:r>
          </a:p>
        </p:txBody>
      </p:sp>
      <p:sp>
        <p:nvSpPr>
          <p:cNvPr id="21" name="TextBox 20"/>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FFFFFF"/>
                </a:solidFill>
                <a:latin typeface="Segoe UI"/>
                <a:ea typeface="Segoe UI"/>
                <a:cs typeface="Segoe UI"/>
              </a:rPr>
              <a:t>R3·C4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NEXT</a:t>
            </a:r>
          </a:p>
          <a:p>
            <a:pPr algn="l">
              <a:lnSpc>
                <a:spcPct val="105000"/>
              </a:lnSpc>
              <a:spcBef>
                <a:spcPts val="0"/>
              </a:spcBef>
              <a:spcAft>
                <a:spcPts val="0"/>
              </a:spcAft>
            </a:pPr>
            <a:r>
              <a:rPr sz="2400" b="1" i="0">
                <a:solidFill>
                  <a:srgbClr val="1F3A5F"/>
                </a:solidFill>
                <a:latin typeface="Georgia"/>
                <a:ea typeface="Georgia"/>
                <a:cs typeface="Georgia"/>
              </a:rPr>
              <a:t>The next study measures AI exposure directly</a:t>
            </a:r>
          </a:p>
        </p:txBody>
      </p:sp>
      <p:sp>
        <p:nvSpPr>
          <p:cNvPr id="4" name="TextBox 3"/>
          <p:cNvSpPr txBox="1"/>
          <p:nvPr/>
        </p:nvSpPr>
        <p:spPr>
          <a:xfrm>
            <a:off x="457200" y="1220723"/>
            <a:ext cx="9144000" cy="5577840"/>
          </a:xfrm>
          <a:prstGeom prst="rect">
            <a:avLst/>
          </a:prstGeom>
          <a:noFill/>
        </p:spPr>
        <p:txBody>
          <a:bodyPr wrap="square" lIns="18288" rIns="54864" tIns="18288" bIns="18288" anchor="t"/>
          <a:lstStyle/>
          <a:p>
            <a:pPr algn="l">
              <a:spcAft>
                <a:spcPts val="2000"/>
              </a:spcAft>
            </a:pPr>
            <a:r>
              <a:rPr sz="2200" b="0" i="0">
                <a:solidFill>
                  <a:srgbClr val="2A2A2A"/>
                </a:solidFill>
                <a:latin typeface="Segoe UI"/>
                <a:ea typeface="Segoe UI"/>
                <a:cs typeface="Segoe UI"/>
              </a:rPr>
              <a:t>•  A designed test of the competence → strain lead (17 cases so far).</a:t>
            </a:r>
          </a:p>
          <a:p>
            <a:pPr algn="l">
              <a:spcAft>
                <a:spcPts val="2000"/>
              </a:spcAft>
            </a:pPr>
            <a:r>
              <a:rPr sz="2200" b="0" i="0">
                <a:solidFill>
                  <a:srgbClr val="2A2A2A"/>
                </a:solidFill>
                <a:latin typeface="Segoe UI"/>
                <a:ea typeface="Segoe UI"/>
                <a:cs typeface="Segoe UI"/>
              </a:rPr>
              <a:t>•  Check the forum model’s labels: a second model, reworded posts, posts that should score zero, and a human check.</a:t>
            </a:r>
          </a:p>
          <a:p>
            <a:pPr algn="l">
              <a:spcAft>
                <a:spcPts val="2000"/>
              </a:spcAft>
            </a:pPr>
            <a:r>
              <a:rPr sz="2200" b="0" i="0">
                <a:solidFill>
                  <a:srgbClr val="2A2A2A"/>
                </a:solidFill>
                <a:latin typeface="Segoe UI"/>
                <a:ea typeface="Segoe UI"/>
                <a:cs typeface="Segoe UI"/>
              </a:rPr>
              <a:t>•  Follow the same nurse over time: ratios or metrics named in an earlier post, loss of control or quit talk later.</a:t>
            </a:r>
          </a:p>
          <a:p>
            <a:pPr algn="l">
              <a:spcAft>
                <a:spcPts val="2000"/>
              </a:spcAft>
            </a:pPr>
            <a:r>
              <a:rPr sz="2200" b="0" i="0">
                <a:solidFill>
                  <a:srgbClr val="2A2A2A"/>
                </a:solidFill>
                <a:latin typeface="Segoe UI"/>
                <a:ea typeface="Segoe UI"/>
                <a:cs typeface="Segoe UI"/>
              </a:rPr>
              <a:t>•  A before-and-after test of AI adoption in helping work, with exposure measured directly.</a:t>
            </a:r>
          </a:p>
        </p:txBody>
      </p:sp>
      <p:sp>
        <p:nvSpPr>
          <p:cNvPr id="5" name="Rectangle 4"/>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7" name="TextBox 6"/>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R4·C1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TAKE IT HOME</a:t>
            </a:r>
          </a:p>
          <a:p>
            <a:pPr algn="l">
              <a:lnSpc>
                <a:spcPct val="105000"/>
              </a:lnSpc>
              <a:spcBef>
                <a:spcPts val="0"/>
              </a:spcBef>
              <a:spcAft>
                <a:spcPts val="0"/>
              </a:spcAft>
            </a:pPr>
            <a:r>
              <a:rPr sz="2400" b="1" i="0">
                <a:solidFill>
                  <a:srgbClr val="1F3A5F"/>
                </a:solidFill>
                <a:latin typeface="Georgia"/>
                <a:ea typeface="Georgia"/>
                <a:cs typeface="Georgia"/>
              </a:rPr>
              <a:t>The methods travel; the data do not</a:t>
            </a:r>
          </a:p>
        </p:txBody>
      </p:sp>
      <p:sp>
        <p:nvSpPr>
          <p:cNvPr id="4" name="TextBox 3"/>
          <p:cNvSpPr txBox="1"/>
          <p:nvPr/>
        </p:nvSpPr>
        <p:spPr>
          <a:xfrm>
            <a:off x="411480" y="1037843"/>
            <a:ext cx="9235440" cy="384048"/>
          </a:xfrm>
          <a:prstGeom prst="rect">
            <a:avLst/>
          </a:prstGeom>
          <a:noFill/>
        </p:spPr>
        <p:txBody>
          <a:bodyPr wrap="square" lIns="36576" rIns="36576" tIns="18288" bIns="18288" anchor="ctr"/>
          <a:lstStyle/>
          <a:p>
            <a:pPr algn="l">
              <a:spcAft>
                <a:spcPts val="0"/>
              </a:spcAft>
            </a:pPr>
            <a:r>
              <a:rPr sz="2000" b="0" i="1">
                <a:solidFill>
                  <a:srgbClr val="2E8B8B"/>
                </a:solidFill>
                <a:latin typeface="Segoe UI"/>
                <a:ea typeface="Segoe UI"/>
                <a:cs typeface="Segoe UI"/>
              </a:rPr>
              <a:t>https://mjmonnot.github.io/lec-2026/</a:t>
            </a:r>
          </a:p>
        </p:txBody>
      </p:sp>
      <p:sp>
        <p:nvSpPr>
          <p:cNvPr id="5" name="TextBox 4"/>
          <p:cNvSpPr txBox="1"/>
          <p:nvPr/>
        </p:nvSpPr>
        <p:spPr>
          <a:xfrm>
            <a:off x="411480" y="1613915"/>
            <a:ext cx="9235440" cy="384048"/>
          </a:xfrm>
          <a:prstGeom prst="rect">
            <a:avLst/>
          </a:prstGeom>
          <a:noFill/>
        </p:spPr>
        <p:txBody>
          <a:bodyPr wrap="square" lIns="36576" rIns="36576" tIns="18288" bIns="18288" anchor="ctr"/>
          <a:lstStyle/>
          <a:p>
            <a:pPr algn="l">
              <a:spcAft>
                <a:spcPts val="0"/>
              </a:spcAft>
            </a:pPr>
            <a:r>
              <a:rPr sz="2200" b="1" i="0">
                <a:solidFill>
                  <a:srgbClr val="1F3A5F"/>
                </a:solidFill>
                <a:latin typeface="Segoe UI"/>
                <a:ea typeface="Segoe UI"/>
                <a:cs typeface="Segoe UI"/>
              </a:rPr>
              <a:t>Guardrails explainer</a:t>
            </a:r>
          </a:p>
        </p:txBody>
      </p:sp>
      <p:sp>
        <p:nvSpPr>
          <p:cNvPr id="6" name="TextBox 5"/>
          <p:cNvSpPr txBox="1"/>
          <p:nvPr/>
        </p:nvSpPr>
        <p:spPr>
          <a:xfrm>
            <a:off x="411480" y="2016251"/>
            <a:ext cx="9235440" cy="914400"/>
          </a:xfrm>
          <a:prstGeom prst="rect">
            <a:avLst/>
          </a:prstGeom>
          <a:noFill/>
        </p:spPr>
        <p:txBody>
          <a:bodyPr wrap="square" lIns="36576" rIns="36576" tIns="18288" bIns="18288" anchor="t"/>
          <a:lstStyle/>
          <a:p>
            <a:pPr algn="l">
              <a:spcAft>
                <a:spcPts val="0"/>
              </a:spcAft>
            </a:pPr>
            <a:r>
              <a:rPr sz="1800" b="0" i="0">
                <a:solidFill>
                  <a:srgbClr val="2A2A2A"/>
                </a:solidFill>
                <a:latin typeface="Segoe UI"/>
                <a:ea typeface="Segoe UI"/>
                <a:cs typeface="Segoe UI"/>
              </a:rPr>
              <a:t>Plain-English one-pager: set-aside cases, pass marks written first, and automatic pipeline checks.</a:t>
            </a:r>
          </a:p>
        </p:txBody>
      </p:sp>
      <p:sp>
        <p:nvSpPr>
          <p:cNvPr id="7" name="Rectangle 6"/>
          <p:cNvSpPr/>
          <p:nvPr/>
        </p:nvSpPr>
        <p:spPr>
          <a:xfrm>
            <a:off x="411480" y="3040380"/>
            <a:ext cx="9235440"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11480" y="3186684"/>
            <a:ext cx="9235440" cy="384048"/>
          </a:xfrm>
          <a:prstGeom prst="rect">
            <a:avLst/>
          </a:prstGeom>
          <a:noFill/>
        </p:spPr>
        <p:txBody>
          <a:bodyPr wrap="square" lIns="36576" rIns="36576" tIns="18288" bIns="18288" anchor="ctr"/>
          <a:lstStyle/>
          <a:p>
            <a:pPr algn="l">
              <a:spcAft>
                <a:spcPts val="0"/>
              </a:spcAft>
            </a:pPr>
            <a:r>
              <a:rPr sz="2200" b="1" i="0">
                <a:solidFill>
                  <a:srgbClr val="1F3A5F"/>
                </a:solidFill>
                <a:latin typeface="Segoe UI"/>
                <a:ea typeface="Segoe UI"/>
                <a:cs typeface="Segoe UI"/>
              </a:rPr>
              <a:t>Methods &amp; decision records</a:t>
            </a:r>
          </a:p>
        </p:txBody>
      </p:sp>
      <p:sp>
        <p:nvSpPr>
          <p:cNvPr id="9" name="TextBox 8"/>
          <p:cNvSpPr txBox="1"/>
          <p:nvPr/>
        </p:nvSpPr>
        <p:spPr>
          <a:xfrm>
            <a:off x="411480" y="3589020"/>
            <a:ext cx="9235440" cy="914400"/>
          </a:xfrm>
          <a:prstGeom prst="rect">
            <a:avLst/>
          </a:prstGeom>
          <a:noFill/>
        </p:spPr>
        <p:txBody>
          <a:bodyPr wrap="square" lIns="36576" rIns="36576" tIns="18288" bIns="18288" anchor="t"/>
          <a:lstStyle/>
          <a:p>
            <a:pPr algn="l">
              <a:spcAft>
                <a:spcPts val="0"/>
              </a:spcAft>
            </a:pPr>
            <a:r>
              <a:rPr sz="1800" b="0" i="0">
                <a:solidFill>
                  <a:srgbClr val="2A2A2A"/>
                </a:solidFill>
                <a:latin typeface="Segoe UI"/>
                <a:ea typeface="Segoe UI"/>
                <a:cs typeface="Segoe UI"/>
              </a:rPr>
              <a:t>How the cases were split, what the pass marks were, and the dated record of every run (model version, instructions, rules).</a:t>
            </a:r>
          </a:p>
        </p:txBody>
      </p:sp>
      <p:sp>
        <p:nvSpPr>
          <p:cNvPr id="10" name="Rectangle 9"/>
          <p:cNvSpPr/>
          <p:nvPr/>
        </p:nvSpPr>
        <p:spPr>
          <a:xfrm>
            <a:off x="411480" y="4613148"/>
            <a:ext cx="9235440"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11480" y="4759452"/>
            <a:ext cx="9235440" cy="384048"/>
          </a:xfrm>
          <a:prstGeom prst="rect">
            <a:avLst/>
          </a:prstGeom>
          <a:noFill/>
        </p:spPr>
        <p:txBody>
          <a:bodyPr wrap="square" lIns="36576" rIns="36576" tIns="18288" bIns="18288" anchor="ctr"/>
          <a:lstStyle/>
          <a:p>
            <a:pPr algn="l">
              <a:spcAft>
                <a:spcPts val="0"/>
              </a:spcAft>
            </a:pPr>
            <a:r>
              <a:rPr sz="2200" b="1" i="0">
                <a:solidFill>
                  <a:srgbClr val="1F3A5F"/>
                </a:solidFill>
                <a:latin typeface="Segoe UI"/>
                <a:ea typeface="Segoe UI"/>
                <a:cs typeface="Segoe UI"/>
              </a:rPr>
              <a:t>Contact</a:t>
            </a:r>
          </a:p>
        </p:txBody>
      </p:sp>
      <p:sp>
        <p:nvSpPr>
          <p:cNvPr id="12" name="TextBox 11"/>
          <p:cNvSpPr txBox="1"/>
          <p:nvPr/>
        </p:nvSpPr>
        <p:spPr>
          <a:xfrm>
            <a:off x="411480" y="5161788"/>
            <a:ext cx="9235440" cy="914400"/>
          </a:xfrm>
          <a:prstGeom prst="rect">
            <a:avLst/>
          </a:prstGeom>
          <a:noFill/>
        </p:spPr>
        <p:txBody>
          <a:bodyPr wrap="square" lIns="36576" rIns="36576" tIns="18288" bIns="18288" anchor="t"/>
          <a:lstStyle/>
          <a:p>
            <a:pPr algn="l">
              <a:spcAft>
                <a:spcPts val="0"/>
              </a:spcAft>
            </a:pPr>
            <a:r>
              <a:rPr sz="1800" b="0" i="0">
                <a:solidFill>
                  <a:srgbClr val="2A2A2A"/>
                </a:solidFill>
                <a:latin typeface="Segoe UI"/>
                <a:ea typeface="Segoe UI"/>
                <a:cs typeface="Segoe UI"/>
              </a:rPr>
              <a:t>Matthew J. Monnot  ·  Vocentive  ·  matt@vocentive.com</a:t>
            </a:r>
          </a:p>
        </p:txBody>
      </p:sp>
      <p:sp>
        <p:nvSpPr>
          <p:cNvPr id="13" name="Rectangle 12"/>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15" name="TextBox 14"/>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R4·C2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FINDING 4</a:t>
            </a:r>
          </a:p>
          <a:p>
            <a:pPr algn="l">
              <a:lnSpc>
                <a:spcPct val="105000"/>
              </a:lnSpc>
              <a:spcBef>
                <a:spcPts val="0"/>
              </a:spcBef>
              <a:spcAft>
                <a:spcPts val="0"/>
              </a:spcAft>
            </a:pPr>
            <a:r>
              <a:rPr sz="2400" b="1" i="0">
                <a:solidFill>
                  <a:srgbClr val="1F3A5F"/>
                </a:solidFill>
                <a:latin typeface="Georgia"/>
                <a:ea typeface="Georgia"/>
                <a:cs typeface="Georgia"/>
              </a:rPr>
              <a:t>Nurses named the apparatus, not AI</a:t>
            </a:r>
          </a:p>
        </p:txBody>
      </p:sp>
      <p:pic>
        <p:nvPicPr>
          <p:cNvPr id="4" name="Picture 3" descr="Study2_fig1_trend.png"/>
          <p:cNvPicPr>
            <a:picLocks noChangeAspect="1"/>
          </p:cNvPicPr>
          <p:nvPr/>
        </p:nvPicPr>
        <p:blipFill>
          <a:blip r:embed="rId2"/>
          <a:stretch>
            <a:fillRect/>
          </a:stretch>
        </p:blipFill>
        <p:spPr>
          <a:xfrm>
            <a:off x="365760" y="1037843"/>
            <a:ext cx="9326880" cy="4732288"/>
          </a:xfrm>
          <a:prstGeom prst="rect">
            <a:avLst/>
          </a:prstGeom>
        </p:spPr>
      </p:pic>
      <p:sp>
        <p:nvSpPr>
          <p:cNvPr id="5" name="TextBox 4"/>
          <p:cNvSpPr txBox="1"/>
          <p:nvPr/>
        </p:nvSpPr>
        <p:spPr>
          <a:xfrm>
            <a:off x="384048" y="5879859"/>
            <a:ext cx="9290304" cy="1526780"/>
          </a:xfrm>
          <a:prstGeom prst="rect">
            <a:avLst/>
          </a:prstGeom>
          <a:noFill/>
        </p:spPr>
        <p:txBody>
          <a:bodyPr wrap="square" lIns="36576" rIns="36576" tIns="18288" bIns="18288" anchor="t"/>
          <a:lstStyle/>
          <a:p>
            <a:pPr algn="l">
              <a:spcAft>
                <a:spcPts val="0"/>
              </a:spcAft>
            </a:pPr>
            <a:r>
              <a:rPr sz="1800" b="0" i="1">
                <a:solidFill>
                  <a:srgbClr val="2A2A2A"/>
                </a:solidFill>
                <a:latin typeface="Segoe UI"/>
                <a:ea typeface="Segoe UI"/>
                <a:cs typeface="Segoe UI"/>
              </a:rPr>
              <a:t>7,709 allnurses posts, archived 2016–2026, labels assigned by one model with no human check. Seven mentions of a named AI system, none after 2021. Ratios, metrics, charting: one post in twenty across the decade. Posts flagged for lack of control rose 4 points; a 2019–2021 site redesign sits under that rise, so hold it loosely.</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R4·C3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FINDING 5</a:t>
            </a:r>
          </a:p>
          <a:p>
            <a:pPr algn="l">
              <a:lnSpc>
                <a:spcPct val="105000"/>
              </a:lnSpc>
              <a:spcBef>
                <a:spcPts val="0"/>
              </a:spcBef>
              <a:spcAft>
                <a:spcPts val="0"/>
              </a:spcAft>
            </a:pPr>
            <a:r>
              <a:rPr sz="2400" b="1" i="0">
                <a:solidFill>
                  <a:srgbClr val="1F3A5F"/>
                </a:solidFill>
                <a:latin typeface="Georgia"/>
                <a:ea typeface="Georgia"/>
                <a:cs typeface="Georgia"/>
              </a:rPr>
              <a:t>What moved was control, not skill</a:t>
            </a:r>
          </a:p>
        </p:txBody>
      </p:sp>
      <p:pic>
        <p:nvPicPr>
          <p:cNvPr id="4" name="Picture 3" descr="Study2_fig5_roles.png"/>
          <p:cNvPicPr>
            <a:picLocks noChangeAspect="1"/>
          </p:cNvPicPr>
          <p:nvPr/>
        </p:nvPicPr>
        <p:blipFill>
          <a:blip r:embed="rId2"/>
          <a:stretch>
            <a:fillRect/>
          </a:stretch>
        </p:blipFill>
        <p:spPr>
          <a:xfrm>
            <a:off x="365760" y="1037843"/>
            <a:ext cx="9326880" cy="4755003"/>
          </a:xfrm>
          <a:prstGeom prst="rect">
            <a:avLst/>
          </a:prstGeom>
        </p:spPr>
      </p:pic>
      <p:sp>
        <p:nvSpPr>
          <p:cNvPr id="5" name="TextBox 4"/>
          <p:cNvSpPr txBox="1"/>
          <p:nvPr/>
        </p:nvSpPr>
        <p:spPr>
          <a:xfrm>
            <a:off x="384048" y="5902574"/>
            <a:ext cx="9290304" cy="1504065"/>
          </a:xfrm>
          <a:prstGeom prst="rect">
            <a:avLst/>
          </a:prstGeom>
          <a:noFill/>
        </p:spPr>
        <p:txBody>
          <a:bodyPr wrap="square" lIns="36576" rIns="36576" tIns="18288" bIns="18288" anchor="t"/>
          <a:lstStyle/>
          <a:p>
            <a:pPr algn="l">
              <a:spcAft>
                <a:spcPts val="0"/>
              </a:spcAft>
            </a:pPr>
            <a:r>
              <a:rPr sz="1800" b="0" i="1">
                <a:solidFill>
                  <a:srgbClr val="2A2A2A"/>
                </a:solidFill>
                <a:latin typeface="Segoe UI"/>
                <a:ea typeface="Segoe UI"/>
                <a:cs typeface="Segoe UI"/>
              </a:rPr>
              <a:t>Half of the posts naming ratios, metrics, or charting land on control over how the work is done; frustrated control is the only category that grew. Competence stays the most-expressed source of meaning. Role comes from the credential badge on the post, 48% of posts. RNs flat; advanced practice up, with an interval that includes zero.</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R4·C4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EXTRA</a:t>
            </a:r>
          </a:p>
          <a:p>
            <a:pPr algn="l">
              <a:lnSpc>
                <a:spcPct val="105000"/>
              </a:lnSpc>
              <a:spcBef>
                <a:spcPts val="0"/>
              </a:spcBef>
              <a:spcAft>
                <a:spcPts val="0"/>
              </a:spcAft>
            </a:pPr>
            <a:r>
              <a:rPr sz="1800" b="1" i="0">
                <a:solidFill>
                  <a:srgbClr val="1F3A5F"/>
                </a:solidFill>
                <a:latin typeface="Georgia"/>
                <a:ea typeface="Georgia"/>
                <a:cs typeface="Georgia"/>
              </a:rPr>
              <a:t>Survey meaning rises with the number of pathways in the story, then levels</a:t>
            </a:r>
          </a:p>
        </p:txBody>
      </p:sp>
      <p:pic>
        <p:nvPicPr>
          <p:cNvPr id="4" name="Picture 3" descr="fig_density_wami_quadratic.png"/>
          <p:cNvPicPr>
            <a:picLocks noChangeAspect="1"/>
          </p:cNvPicPr>
          <p:nvPr/>
        </p:nvPicPr>
        <p:blipFill>
          <a:blip r:embed="rId2"/>
          <a:stretch>
            <a:fillRect/>
          </a:stretch>
        </p:blipFill>
        <p:spPr>
          <a:xfrm>
            <a:off x="1166044" y="1037843"/>
            <a:ext cx="7726311" cy="5577840"/>
          </a:xfrm>
          <a:prstGeom prst="rect">
            <a:avLst/>
          </a:prstGeom>
        </p:spPr>
      </p:pic>
      <p:sp>
        <p:nvSpPr>
          <p:cNvPr id="5" name="TextBox 4"/>
          <p:cNvSpPr txBox="1"/>
          <p:nvPr/>
        </p:nvSpPr>
        <p:spPr>
          <a:xfrm>
            <a:off x="384048" y="6725411"/>
            <a:ext cx="9290304" cy="681228"/>
          </a:xfrm>
          <a:prstGeom prst="rect">
            <a:avLst/>
          </a:prstGeom>
          <a:noFill/>
        </p:spPr>
        <p:txBody>
          <a:bodyPr wrap="square" lIns="36576" rIns="36576" tIns="18288" bIns="18288" anchor="t"/>
          <a:lstStyle/>
          <a:p>
            <a:pPr algn="l">
              <a:spcAft>
                <a:spcPts val="0"/>
              </a:spcAft>
            </a:pPr>
            <a:r>
              <a:rPr sz="1300" b="0" i="1">
                <a:solidFill>
                  <a:srgbClr val="2A2A2A"/>
                </a:solidFill>
                <a:latin typeface="Segoe UI"/>
                <a:ea typeface="Segoe UI"/>
                <a:cs typeface="Segoe UI"/>
              </a:rPr>
              <a:t>The more meaning pathways a story carries, the higher the same person’s survey meaning score (others-directed r = .24; agency r = .20; contribution r = .23). Felt meaning rises from zero to two pathways and levels off after; exploratory.</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X1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347472" y="914400"/>
            <a:ext cx="9363456" cy="13716"/>
          </a:xfrm>
          <a:prstGeom prst="rect">
            <a:avLst/>
          </a:prstGeom>
          <a:solidFill>
            <a:srgbClr val="1F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47472" y="54864"/>
            <a:ext cx="9363456" cy="822960"/>
          </a:xfrm>
          <a:prstGeom prst="rect">
            <a:avLst/>
          </a:prstGeom>
          <a:noFill/>
        </p:spPr>
        <p:txBody>
          <a:bodyPr wrap="square" lIns="36576" rIns="36576" tIns="18288" bIns="18288" anchor="ctr"/>
          <a:lstStyle/>
          <a:p>
            <a:pPr algn="l">
              <a:spcBef>
                <a:spcPts val="0"/>
              </a:spcBef>
              <a:spcAft>
                <a:spcPts val="200"/>
              </a:spcAft>
            </a:pPr>
            <a:r>
              <a:rPr sz="1100" b="1" i="0">
                <a:solidFill>
                  <a:srgbClr val="2E8B8B"/>
                </a:solidFill>
                <a:latin typeface="Segoe UI"/>
                <a:ea typeface="Segoe UI"/>
                <a:cs typeface="Segoe UI"/>
              </a:rPr>
              <a:t>EXTRA</a:t>
            </a:r>
          </a:p>
          <a:p>
            <a:pPr algn="l">
              <a:lnSpc>
                <a:spcPct val="105000"/>
              </a:lnSpc>
              <a:spcBef>
                <a:spcPts val="0"/>
              </a:spcBef>
              <a:spcAft>
                <a:spcPts val="0"/>
              </a:spcAft>
            </a:pPr>
            <a:r>
              <a:rPr sz="2400" b="1" i="0">
                <a:solidFill>
                  <a:srgbClr val="1F3A5F"/>
                </a:solidFill>
                <a:latin typeface="Georgia"/>
                <a:ea typeface="Georgia"/>
                <a:cs typeface="Georgia"/>
              </a:rPr>
              <a:t>Frustrated control was the only forum category that grew</a:t>
            </a:r>
          </a:p>
        </p:txBody>
      </p:sp>
      <p:pic>
        <p:nvPicPr>
          <p:cNvPr id="4" name="Picture 3" descr="Study2_fig2_facets.png"/>
          <p:cNvPicPr>
            <a:picLocks noChangeAspect="1"/>
          </p:cNvPicPr>
          <p:nvPr/>
        </p:nvPicPr>
        <p:blipFill>
          <a:blip r:embed="rId2"/>
          <a:stretch>
            <a:fillRect/>
          </a:stretch>
        </p:blipFill>
        <p:spPr>
          <a:xfrm>
            <a:off x="365760" y="1037843"/>
            <a:ext cx="9326880" cy="4235471"/>
          </a:xfrm>
          <a:prstGeom prst="rect">
            <a:avLst/>
          </a:prstGeom>
        </p:spPr>
      </p:pic>
      <p:sp>
        <p:nvSpPr>
          <p:cNvPr id="5" name="TextBox 4"/>
          <p:cNvSpPr txBox="1"/>
          <p:nvPr/>
        </p:nvSpPr>
        <p:spPr>
          <a:xfrm>
            <a:off x="384048" y="5383042"/>
            <a:ext cx="9290304" cy="2023598"/>
          </a:xfrm>
          <a:prstGeom prst="rect">
            <a:avLst/>
          </a:prstGeom>
          <a:noFill/>
        </p:spPr>
        <p:txBody>
          <a:bodyPr wrap="square" lIns="36576" rIns="36576" tIns="18288" bIns="18288" anchor="t"/>
          <a:lstStyle/>
          <a:p>
            <a:pPr algn="l">
              <a:spcAft>
                <a:spcPts val="0"/>
              </a:spcAft>
            </a:pPr>
            <a:r>
              <a:rPr sz="1800" b="0" i="1">
                <a:solidFill>
                  <a:srgbClr val="2A2A2A"/>
                </a:solidFill>
                <a:latin typeface="Segoe UI"/>
                <a:ea typeface="Segoe UI"/>
                <a:cs typeface="Segoe UI"/>
              </a:rPr>
              <a:t>Events per 100 posts, labels from one model with no human check. Competence is the most-expressed source of meaning; control over means the most frustrated and the only category that grew. Belonging and connection spread across five thin, mostly positive rows. The year is when the archive copy was taken.</a:t>
            </a:r>
          </a:p>
        </p:txBody>
      </p:sp>
      <p:sp>
        <p:nvSpPr>
          <p:cNvPr id="6" name="Rectangle 5"/>
          <p:cNvSpPr/>
          <p:nvPr/>
        </p:nvSpPr>
        <p:spPr>
          <a:xfrm>
            <a:off x="347472" y="7479792"/>
            <a:ext cx="9363456" cy="9144"/>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7498079"/>
            <a:ext cx="6766560" cy="219456"/>
          </a:xfrm>
          <a:prstGeom prst="rect">
            <a:avLst/>
          </a:prstGeom>
          <a:noFill/>
        </p:spPr>
        <p:txBody>
          <a:bodyPr wrap="square" lIns="36576" rIns="36576" tIns="18288" bIns="18288" anchor="ctr"/>
          <a:lstStyle/>
          <a:p>
            <a:pPr algn="l">
              <a:spcAft>
                <a:spcPts val="0"/>
              </a:spcAft>
            </a:pPr>
            <a:r>
              <a:rPr sz="1200" b="0" i="0">
                <a:solidFill>
                  <a:srgbClr val="8A8F94"/>
                </a:solidFill>
                <a:latin typeface="Segoe UI"/>
                <a:ea typeface="Segoe UI"/>
                <a:cs typeface="Segoe UI"/>
              </a:rPr>
              <a:t>Monnot  ·  SIOP LEC 2026</a:t>
            </a:r>
          </a:p>
        </p:txBody>
      </p:sp>
      <p:sp>
        <p:nvSpPr>
          <p:cNvPr id="8" name="TextBox 7"/>
          <p:cNvSpPr txBox="1"/>
          <p:nvPr/>
        </p:nvSpPr>
        <p:spPr>
          <a:xfrm>
            <a:off x="7223760" y="7498079"/>
            <a:ext cx="2487168" cy="219456"/>
          </a:xfrm>
          <a:prstGeom prst="rect">
            <a:avLst/>
          </a:prstGeom>
          <a:noFill/>
        </p:spPr>
        <p:txBody>
          <a:bodyPr wrap="square" lIns="36576" rIns="36576" tIns="18288" bIns="18288" anchor="ctr"/>
          <a:lstStyle/>
          <a:p>
            <a:pPr algn="r">
              <a:spcAft>
                <a:spcPts val="0"/>
              </a:spcAft>
            </a:pPr>
            <a:r>
              <a:rPr sz="1200" b="1" i="0">
                <a:solidFill>
                  <a:srgbClr val="8A8F94"/>
                </a:solidFill>
                <a:latin typeface="Segoe UI"/>
                <a:ea typeface="Segoe UI"/>
                <a:cs typeface="Segoe UI"/>
              </a:rPr>
              <a:t>X2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